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3" r:id="rId3"/>
    <p:sldId id="304" r:id="rId4"/>
    <p:sldId id="301" r:id="rId5"/>
    <p:sldId id="306" r:id="rId6"/>
    <p:sldId id="307" r:id="rId7"/>
    <p:sldId id="305" r:id="rId8"/>
    <p:sldId id="308" r:id="rId9"/>
    <p:sldId id="310" r:id="rId10"/>
    <p:sldId id="312" r:id="rId11"/>
    <p:sldId id="313" r:id="rId12"/>
    <p:sldId id="314" r:id="rId13"/>
    <p:sldId id="311" r:id="rId14"/>
    <p:sldId id="309" r:id="rId15"/>
    <p:sldId id="315" r:id="rId16"/>
    <p:sldId id="317" r:id="rId17"/>
    <p:sldId id="316" r:id="rId18"/>
    <p:sldId id="318" r:id="rId19"/>
    <p:sldId id="319" r:id="rId20"/>
    <p:sldId id="320" r:id="rId21"/>
    <p:sldId id="321" r:id="rId22"/>
    <p:sldId id="32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0066"/>
    <a:srgbClr val="003300"/>
    <a:srgbClr val="EA000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1101" autoAdjust="0"/>
  </p:normalViewPr>
  <p:slideViewPr>
    <p:cSldViewPr snapToGrid="0">
      <p:cViewPr varScale="1">
        <p:scale>
          <a:sx n="64" d="100"/>
          <a:sy n="64" d="100"/>
        </p:scale>
        <p:origin x="15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35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AA44-E8F9-4684-AC70-B7C2EDA79FEC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5CC7-31BD-4374-86E0-FF1E3B693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50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BC057-6912-4E7F-B75E-7562735E5DDB}" type="datetimeFigureOut">
              <a:rPr lang="ru-RU" smtClean="0"/>
              <a:t>19.08.2017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6D15-F6F6-4D90-9878-6A20796B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636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8B210-D05C-4B73-9769-CCE0C56F647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20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0CC0-9834-4942-B93C-38559DA7DF05}" type="datetime1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7ECE-C15A-41A0-B85E-BB94CF11B1D1}" type="datetime1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3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586-F2CF-49DF-AF4E-3B750DCF6C92}" type="datetime1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8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" y="-11745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96" y="385764"/>
            <a:ext cx="7953375" cy="9334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97" y="1449202"/>
            <a:ext cx="7953375" cy="4797425"/>
          </a:xfrm>
        </p:spPr>
        <p:txBody>
          <a:bodyPr/>
          <a:lstStyle>
            <a:lvl1pPr marL="0" indent="0">
              <a:buFontTx/>
              <a:buNone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61B3-F709-4E2E-BDAB-0C8FDC7D9AFD}" type="datetime1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819" y="6447510"/>
            <a:ext cx="2057400" cy="365125"/>
          </a:xfrm>
        </p:spPr>
        <p:txBody>
          <a:bodyPr/>
          <a:lstStyle>
            <a:lvl1pPr marL="0" algn="r" defTabSz="914400" rtl="0" eaLnBrk="1" latinLnBrk="0" hangingPunct="1">
              <a:defRPr lang="ru-RU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1D8E3B6-DBE5-4DAB-BCC7-CC15A7D1F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41255" y="6400712"/>
            <a:ext cx="8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-14</a:t>
            </a: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7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38F-4F81-4F3B-9388-812A74875DF1}" type="datetime1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3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3A02-BF8A-485A-8F81-24B0ABC5EAA3}" type="datetime1">
              <a:rPr lang="ru-RU" smtClean="0"/>
              <a:t>19.08.2017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6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E589-B662-4BF7-B3DB-AB0DF2FA5B29}" type="datetime1">
              <a:rPr lang="ru-RU" smtClean="0"/>
              <a:t>19.08.2017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468F-E65A-4077-9E02-87683005AC1A}" type="datetime1">
              <a:rPr lang="ru-RU" smtClean="0"/>
              <a:t>19.08.2017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3572-DB47-483D-8C0E-44D108C59B37}" type="datetime1">
              <a:rPr lang="ru-RU" smtClean="0"/>
              <a:t>19.08.2017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3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DD2-05B4-4780-9D9E-BFD33E7D6EAC}" type="datetime1">
              <a:rPr lang="ru-RU" smtClean="0"/>
              <a:t>19.08.2017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6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4D5-81DD-4720-9B7D-9671E1C8864E}" type="datetime1">
              <a:rPr lang="ru-RU" smtClean="0"/>
              <a:t>19.08.2017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3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2E3D-7F64-404D-9EBE-0968C99C9F8E}" type="datetime1">
              <a:rPr lang="ru-RU" smtClean="0"/>
              <a:t>19.08.2017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E3B6-DBE5-4DAB-BCC7-CC15A7D1F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1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.wm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5BAE2345-CF23-42F4-BC39-55B441C3990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7344" y="2231110"/>
            <a:ext cx="7772400" cy="1736725"/>
          </a:xfrm>
        </p:spPr>
        <p:txBody>
          <a:bodyPr/>
          <a:lstStyle/>
          <a:p>
            <a:r>
              <a:rPr lang="ru-RU" altLang="ru-RU" sz="8000" dirty="0">
                <a:solidFill>
                  <a:srgbClr val="800000"/>
                </a:solidFill>
                <a:latin typeface="Times New Roman" panose="02020603050405020304" pitchFamily="18" charset="0"/>
              </a:rPr>
              <a:t>Поминайте наставников ваших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21163"/>
            <a:ext cx="6400800" cy="1752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altLang="ru-RU" sz="4000" dirty="0" smtClean="0">
                <a:latin typeface="Times New Roman" panose="02020603050405020304" pitchFamily="18" charset="0"/>
              </a:rPr>
              <a:t>Наследие веры в истории ЕХБ</a:t>
            </a:r>
          </a:p>
          <a:p>
            <a:pPr>
              <a:spcAft>
                <a:spcPts val="600"/>
              </a:spcAft>
            </a:pPr>
            <a:r>
              <a:rPr lang="ru-RU" altLang="ru-RU" sz="4000" dirty="0" smtClean="0">
                <a:latin typeface="Times New Roman" panose="02020603050405020304" pitchFamily="18" charset="0"/>
              </a:rPr>
              <a:t> 1867-2017</a:t>
            </a:r>
            <a:r>
              <a:rPr lang="ru-RU" altLang="ru-RU" sz="4000" dirty="0">
                <a:solidFill>
                  <a:srgbClr val="CCCC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CCCCFF"/>
                </a:solidFill>
                <a:latin typeface="Times New Roman" panose="02020603050405020304" pitchFamily="18" charset="0"/>
              </a:rPr>
            </a:br>
            <a:endParaRPr lang="ru-RU" altLang="ru-RU" sz="4000" dirty="0"/>
          </a:p>
        </p:txBody>
      </p: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32" y="4581738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2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Движение пиетистов -1670г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4" y="954169"/>
            <a:ext cx="7953375" cy="549342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Учители </a:t>
            </a:r>
            <a:r>
              <a:rPr lang="ru-RU" dirty="0"/>
              <a:t>пиетизма призывали христиан к отделению от мира, к личной святости, к отказу от игральных карт, танцев, театра, пьянства, к умеренности в еде, питье и одежде. </a:t>
            </a:r>
            <a:endParaRPr lang="ru-RU" dirty="0" smtClean="0"/>
          </a:p>
          <a:p>
            <a:r>
              <a:rPr lang="ru-RU" dirty="0" smtClean="0"/>
              <a:t>Обязательным </a:t>
            </a:r>
            <a:r>
              <a:rPr lang="ru-RU" dirty="0"/>
              <a:t>требованием пиетизма являлось изучение Св. Писания и совместные молитвы в домашних кружках.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домашние собрания </a:t>
            </a:r>
            <a:r>
              <a:rPr lang="ru-RU" dirty="0" smtClean="0"/>
              <a:t>назывались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штунды</a:t>
            </a:r>
            <a:r>
              <a:rPr lang="ru-RU" dirty="0"/>
              <a:t> (от нем. </a:t>
            </a:r>
            <a:r>
              <a:rPr lang="ru-RU" dirty="0" err="1"/>
              <a:t>Stunde</a:t>
            </a:r>
            <a:r>
              <a:rPr lang="ru-RU" dirty="0"/>
              <a:t> — час </a:t>
            </a:r>
            <a:r>
              <a:rPr lang="ru-RU" dirty="0" smtClean="0"/>
              <a:t>для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чтения и толкования Библии).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367893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5" y="1319214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7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Движение пиетистов -1670г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843869"/>
            <a:ext cx="7953375" cy="5493421"/>
          </a:xfrm>
        </p:spPr>
        <p:txBody>
          <a:bodyPr/>
          <a:lstStyle/>
          <a:p>
            <a:r>
              <a:rPr lang="ru-RU" dirty="0" smtClean="0"/>
              <a:t>Учение </a:t>
            </a:r>
            <a:r>
              <a:rPr lang="ru-RU" dirty="0"/>
              <a:t>пиетизма затронуло все протестантские движения. </a:t>
            </a:r>
            <a:endParaRPr lang="ru-RU" dirty="0" smtClean="0"/>
          </a:p>
          <a:p>
            <a:r>
              <a:rPr lang="ru-RU" dirty="0" smtClean="0"/>
              <a:t>Непосредственно </a:t>
            </a:r>
            <a:r>
              <a:rPr lang="ru-RU" dirty="0"/>
              <a:t>повлияло на американское «Великое пробуждение» </a:t>
            </a:r>
            <a:endParaRPr lang="ru-RU" dirty="0" smtClean="0"/>
          </a:p>
          <a:p>
            <a:r>
              <a:rPr lang="ru-RU" dirty="0" smtClean="0"/>
              <a:t>1730-1740-х </a:t>
            </a:r>
            <a:r>
              <a:rPr lang="ru-RU" dirty="0"/>
              <a:t>гг., дало начало Моравской церкви, содействовало организации движения Методизма и Шведской евангелической церкви.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5" y="1319214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7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6" y="203201"/>
            <a:ext cx="7953375" cy="933450"/>
          </a:xfrm>
        </p:spPr>
        <p:txBody>
          <a:bodyPr/>
          <a:lstStyle/>
          <a:p>
            <a:r>
              <a:rPr lang="ru-RU" dirty="0" smtClean="0"/>
              <a:t>Проповедь </a:t>
            </a:r>
            <a:r>
              <a:rPr lang="ru-RU" dirty="0" err="1" smtClean="0"/>
              <a:t>Вюста</a:t>
            </a:r>
            <a:r>
              <a:rPr lang="ru-RU" dirty="0" smtClean="0"/>
              <a:t> - пиетиста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6" y="1246444"/>
            <a:ext cx="7953375" cy="4797425"/>
          </a:xfrm>
        </p:spPr>
        <p:txBody>
          <a:bodyPr/>
          <a:lstStyle/>
          <a:p>
            <a:r>
              <a:rPr lang="ru-RU" dirty="0" smtClean="0"/>
              <a:t>C </a:t>
            </a:r>
            <a:r>
              <a:rPr lang="ru-RU" dirty="0"/>
              <a:t>1845 по 1859 год, на протяжении 14 лет, в немецких колониях Юга Украины и Приазовья трудился пастор-миссионер </a:t>
            </a:r>
            <a:r>
              <a:rPr lang="ru-RU" dirty="0" err="1"/>
              <a:t>Базельской</a:t>
            </a:r>
            <a:r>
              <a:rPr lang="ru-RU" dirty="0"/>
              <a:t> миссии Эдуард </a:t>
            </a:r>
            <a:r>
              <a:rPr lang="ru-RU" dirty="0" err="1"/>
              <a:t>Вюст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исповедовал </a:t>
            </a:r>
            <a:r>
              <a:rPr lang="ru-RU" dirty="0" err="1"/>
              <a:t>обновленный</a:t>
            </a:r>
            <a:r>
              <a:rPr lang="ru-RU" dirty="0"/>
              <a:t> пиетизм, призывающий к выходу из </a:t>
            </a:r>
            <a:r>
              <a:rPr lang="ru-RU" dirty="0" err="1"/>
              <a:t>мертвой</a:t>
            </a:r>
            <a:r>
              <a:rPr lang="ru-RU" dirty="0"/>
              <a:t> церкви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своих проповедях </a:t>
            </a:r>
            <a:r>
              <a:rPr lang="ru-RU" dirty="0" err="1"/>
              <a:t>Вюст</a:t>
            </a:r>
            <a:r>
              <a:rPr lang="ru-RU" dirty="0"/>
              <a:t> отвергал официальную церковь и всякие церковные церемонии. Он возвещал веру в скорое пришествие Христа, требовал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пробуждения» и полного принятия библейского образа жизни,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989430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2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Везде</a:t>
            </a:r>
            <a:r>
              <a:rPr lang="ru-RU" dirty="0"/>
              <a:t>, где ему приходилось </a:t>
            </a:r>
            <a:r>
              <a:rPr lang="ru-RU" dirty="0" smtClean="0"/>
              <a:t>бывать - </a:t>
            </a:r>
            <a:r>
              <a:rPr lang="ru-RU" dirty="0"/>
              <a:t>среди лютеран, меннонитов и молокан, он насаждал «</a:t>
            </a:r>
            <a:r>
              <a:rPr lang="ru-RU" dirty="0" err="1"/>
              <a:t>вюстовские</a:t>
            </a:r>
            <a:r>
              <a:rPr lang="ru-RU" dirty="0"/>
              <a:t> </a:t>
            </a:r>
            <a:r>
              <a:rPr lang="ru-RU" dirty="0" err="1"/>
              <a:t>штундисткие</a:t>
            </a:r>
            <a:r>
              <a:rPr lang="ru-RU" dirty="0"/>
              <a:t> </a:t>
            </a:r>
            <a:r>
              <a:rPr lang="ru-RU" dirty="0" smtClean="0"/>
              <a:t>кружки́</a:t>
            </a:r>
          </a:p>
          <a:p>
            <a:r>
              <a:rPr lang="ru-RU" dirty="0"/>
              <a:t>Слово «</a:t>
            </a:r>
            <a:r>
              <a:rPr lang="ru-RU" dirty="0" err="1"/>
              <a:t>Штунда</a:t>
            </a:r>
            <a:r>
              <a:rPr lang="ru-RU" dirty="0"/>
              <a:t>» произошло от немецкого </a:t>
            </a:r>
            <a:r>
              <a:rPr lang="ru-RU" dirty="0" err="1"/>
              <a:t>Stunde</a:t>
            </a:r>
            <a:r>
              <a:rPr lang="ru-RU" dirty="0"/>
              <a:t> и означало час, время. Этим словом стали называть домашние собрания по изучению Библии и их участников. </a:t>
            </a:r>
          </a:p>
          <a:p>
            <a:r>
              <a:rPr lang="ru-RU" dirty="0"/>
              <a:t>Огонь евангельского пробуждения, </a:t>
            </a:r>
            <a:r>
              <a:rPr lang="ru-RU" dirty="0" smtClean="0"/>
              <a:t>зажжённый </a:t>
            </a:r>
            <a:r>
              <a:rPr lang="ru-RU" dirty="0" err="1"/>
              <a:t>Вюстом</a:t>
            </a:r>
            <a:r>
              <a:rPr lang="ru-RU" dirty="0"/>
              <a:t>, охватил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Причерноморье </a:t>
            </a:r>
            <a:r>
              <a:rPr lang="ru-RU" dirty="0"/>
              <a:t>от Дуная до Волги.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Проповедь </a:t>
            </a:r>
            <a:r>
              <a:rPr lang="ru-RU" dirty="0" err="1" smtClean="0"/>
              <a:t>Вюста</a:t>
            </a:r>
            <a:r>
              <a:rPr lang="ru-RU" dirty="0" smtClean="0"/>
              <a:t> - пиетиста</a:t>
            </a:r>
            <a:endParaRPr lang="ru-RU" dirty="0"/>
          </a:p>
        </p:txBody>
      </p: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8095" y="1319214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0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 украинской </a:t>
            </a:r>
            <a:r>
              <a:rPr lang="ru-RU" dirty="0" err="1"/>
              <a:t>штунды</a:t>
            </a:r>
            <a:r>
              <a:rPr lang="ru-RU" dirty="0"/>
              <a:t> и баптистских </a:t>
            </a:r>
            <a:r>
              <a:rPr lang="ru-RU" dirty="0" smtClean="0"/>
              <a:t>церквей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650085"/>
            <a:ext cx="7953375" cy="47974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Дух пробуждения в среде немецких верующих переходил на украинских крестьян, которые работали в немецких колониях или специально искали духовного общения и помощи в понимании Писания.</a:t>
            </a:r>
          </a:p>
          <a:p>
            <a:r>
              <a:rPr lang="ru-RU" dirty="0"/>
              <a:t>2. Между собой украинские </a:t>
            </a:r>
            <a:r>
              <a:rPr lang="ru-RU" dirty="0" err="1"/>
              <a:t>штунды</a:t>
            </a:r>
            <a:r>
              <a:rPr lang="ru-RU" dirty="0"/>
              <a:t> также проводили домашние собрания по изучению Библии, пели псалмы из православной литургии, приходили к сознанию грехов, совершали покаяние и </a:t>
            </a:r>
            <a:r>
              <a:rPr lang="ru-RU" dirty="0" smtClean="0"/>
              <a:t>желали</a:t>
            </a:r>
            <a:br>
              <a:rPr lang="ru-RU" dirty="0" smtClean="0"/>
            </a:br>
            <a:r>
              <a:rPr lang="ru-RU" dirty="0" smtClean="0"/>
              <a:t>получить </a:t>
            </a:r>
            <a:r>
              <a:rPr lang="ru-RU" dirty="0"/>
              <a:t>крещение.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1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5" y="1484106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2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04" y="280912"/>
            <a:ext cx="7953375" cy="933450"/>
          </a:xfrm>
        </p:spPr>
        <p:txBody>
          <a:bodyPr/>
          <a:lstStyle/>
          <a:p>
            <a:r>
              <a:rPr lang="ru-RU" dirty="0"/>
              <a:t>Образование украинской </a:t>
            </a:r>
            <a:r>
              <a:rPr lang="ru-RU" dirty="0" err="1"/>
              <a:t>штунды</a:t>
            </a:r>
            <a:r>
              <a:rPr lang="ru-RU" dirty="0"/>
              <a:t> и баптистских церквей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6" y="1545233"/>
            <a:ext cx="7953375" cy="4797425"/>
          </a:xfrm>
        </p:spPr>
        <p:txBody>
          <a:bodyPr/>
          <a:lstStyle/>
          <a:p>
            <a:r>
              <a:rPr lang="ru-RU" dirty="0" smtClean="0"/>
              <a:t>Немцы </a:t>
            </a:r>
            <a:r>
              <a:rPr lang="ru-RU" dirty="0"/>
              <a:t>боялись крестить </a:t>
            </a:r>
            <a:r>
              <a:rPr lang="ru-RU" dirty="0" smtClean="0"/>
              <a:t>украинцев, </a:t>
            </a:r>
            <a:r>
              <a:rPr lang="ru-RU" dirty="0"/>
              <a:t>потому что это грозило им большим наказанием.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1869 г. в колонии Старый Данциг украинский крестьянин Ефим Цимбал </a:t>
            </a:r>
            <a:r>
              <a:rPr lang="ru-RU" dirty="0" err="1"/>
              <a:t>зашел</a:t>
            </a:r>
            <a:r>
              <a:rPr lang="ru-RU" dirty="0"/>
              <a:t> в воду вместе с 30 немцами и сказал крестителю Унгеру: если он его не окрестит, то будет отвечать перед Богом. </a:t>
            </a:r>
            <a:endParaRPr lang="ru-RU" dirty="0" smtClean="0"/>
          </a:p>
          <a:p>
            <a:r>
              <a:rPr lang="ru-RU" dirty="0" smtClean="0"/>
              <a:t>Унгер </a:t>
            </a:r>
            <a:r>
              <a:rPr lang="ru-RU" dirty="0"/>
              <a:t>вынужден был крестить </a:t>
            </a:r>
            <a:r>
              <a:rPr lang="ru-RU" dirty="0" err="1"/>
              <a:t>Цимбала</a:t>
            </a:r>
            <a:r>
              <a:rPr lang="ru-RU" dirty="0"/>
              <a:t>. Так случилось, что </a:t>
            </a:r>
            <a:r>
              <a:rPr lang="ru-RU" dirty="0" err="1"/>
              <a:t>новоменнонит</a:t>
            </a:r>
            <a:r>
              <a:rPr lang="ru-RU" dirty="0"/>
              <a:t> открыл дверь крещения громадной очереди украинским штундистам, которые долго молились и ожидали этого дня.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3" y="5039848"/>
            <a:ext cx="1501960" cy="15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379174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0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наследство </a:t>
            </a:r>
            <a:r>
              <a:rPr lang="ru-RU" dirty="0" smtClean="0"/>
              <a:t>веры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/>
              <a:t>православия русские баптисты унаследовали: один из лучших переводов Библии — Синодальный перевод, веру в Иисуса Христа и поклонение Богу в страхе и трепете.</a:t>
            </a:r>
          </a:p>
          <a:p>
            <a:r>
              <a:rPr lang="ru-RU" dirty="0"/>
              <a:t>От молокан — любовь к чтению и изучению Писания, стремление воплотить учение Христа в жизнь</a:t>
            </a:r>
            <a:r>
              <a:rPr lang="ru-RU" dirty="0" smtClean="0"/>
              <a:t>.</a:t>
            </a:r>
          </a:p>
          <a:p>
            <a:r>
              <a:rPr lang="ru-RU" dirty="0"/>
              <a:t>От немецких баптистов — крещение по вере полным погружением, порядок церковного устройства и служения, миссионерскую ревность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31" y="0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274323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680688"/>
            <a:ext cx="7953375" cy="4797425"/>
          </a:xfrm>
        </p:spPr>
        <p:txBody>
          <a:bodyPr/>
          <a:lstStyle/>
          <a:p>
            <a:r>
              <a:rPr lang="ru-RU" dirty="0"/>
              <a:t>От немцев-меннонитов — стремление к освящению, изучение Слова Божьего, </a:t>
            </a:r>
            <a:endParaRPr lang="ru-RU" dirty="0" smtClean="0"/>
          </a:p>
          <a:p>
            <a:r>
              <a:rPr lang="ru-RU" dirty="0" smtClean="0"/>
              <a:t>молитвенные собрания </a:t>
            </a:r>
            <a:r>
              <a:rPr lang="ru-RU" dirty="0"/>
              <a:t>в домашних группах, отделение от </a:t>
            </a:r>
            <a:r>
              <a:rPr lang="ru-RU" dirty="0" smtClean="0"/>
              <a:t>мира</a:t>
            </a:r>
          </a:p>
          <a:p>
            <a:r>
              <a:rPr lang="ru-RU" dirty="0" smtClean="0"/>
              <a:t>отделение </a:t>
            </a:r>
            <a:r>
              <a:rPr lang="ru-RU" dirty="0"/>
              <a:t>он неверных братьев, скромный образ жизни, отделение церкви от государства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отказ </a:t>
            </a:r>
            <a:r>
              <a:rPr lang="ru-RU" dirty="0"/>
              <a:t>от всякого рода насилия, готовность к страданиям за веру, верность до смерти.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наследство </a:t>
            </a:r>
            <a:r>
              <a:rPr lang="ru-RU" dirty="0" smtClean="0"/>
              <a:t>веры</a:t>
            </a:r>
            <a:endParaRPr lang="ru-RU" dirty="0"/>
          </a:p>
        </p:txBody>
      </p: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30" y="373964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8095" y="1319214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0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6" y="314869"/>
            <a:ext cx="7953375" cy="933450"/>
          </a:xfrm>
        </p:spPr>
        <p:txBody>
          <a:bodyPr/>
          <a:lstStyle/>
          <a:p>
            <a:r>
              <a:rPr lang="ru-RU" dirty="0"/>
              <a:t>Независимость учения </a:t>
            </a:r>
            <a:r>
              <a:rPr lang="ru-RU" dirty="0" smtClean="0"/>
              <a:t>ЕХБ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6" y="1222474"/>
            <a:ext cx="7953375" cy="47974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Верующие  ЕХБ имеют </a:t>
            </a:r>
            <a:r>
              <a:rPr lang="ru-RU" dirty="0"/>
              <a:t>богатое духовное наследие, в становлении их веры участвовали многие труженики других вероисповеданий.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Немецкий </a:t>
            </a:r>
            <a:r>
              <a:rPr lang="ru-RU" dirty="0"/>
              <a:t>баптизм имел большое влияние на братских меннонитов и на общины русских и украинских баптистов.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В</a:t>
            </a:r>
            <a:r>
              <a:rPr lang="ru-RU" dirty="0"/>
              <a:t>. Г. Павлов и другие служители обучались в Гамбургской семинарии.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Гамбургское </a:t>
            </a:r>
            <a:r>
              <a:rPr lang="ru-RU" dirty="0"/>
              <a:t>исповедание веры </a:t>
            </a:r>
            <a:r>
              <a:rPr lang="ru-RU" dirty="0" smtClean="0"/>
              <a:t>легло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основу вероучения братских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меннонитов</a:t>
            </a:r>
            <a:r>
              <a:rPr lang="ru-RU" dirty="0"/>
              <a:t>,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а </a:t>
            </a:r>
            <a:r>
              <a:rPr lang="ru-RU" dirty="0"/>
              <a:t>также считалось официальным вероучением Русского союза баптистов.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82" y="4376191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049391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5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Независимость учения ЕХБ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44" y="1467522"/>
            <a:ext cx="7953375" cy="4797425"/>
          </a:xfrm>
        </p:spPr>
        <p:txBody>
          <a:bodyPr/>
          <a:lstStyle/>
          <a:p>
            <a:r>
              <a:rPr lang="ru-RU" dirty="0" smtClean="0"/>
              <a:t>Но </a:t>
            </a:r>
            <a:r>
              <a:rPr lang="ru-RU" dirty="0"/>
              <a:t>в практическом вероисповедании общины ЕХБ не приняли кальвинистские утверждения Гамбургского </a:t>
            </a:r>
            <a:r>
              <a:rPr lang="ru-RU" dirty="0" smtClean="0"/>
              <a:t>исповедания</a:t>
            </a:r>
          </a:p>
          <a:p>
            <a:r>
              <a:rPr lang="ru-RU" dirty="0" smtClean="0"/>
              <a:t>Общины ЕХБ  последовали </a:t>
            </a:r>
            <a:r>
              <a:rPr lang="ru-RU" dirty="0"/>
              <a:t>евангельскому учению о всеобщем искуплении и возможности потери спасения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Только Христос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Только Вера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Только благодать</a:t>
            </a:r>
          </a:p>
          <a:p>
            <a:pPr>
              <a:spcBef>
                <a:spcPts val="600"/>
              </a:spcBef>
            </a:pPr>
            <a:r>
              <a:rPr lang="ru-RU" dirty="0"/>
              <a:t>Только Писание</a:t>
            </a:r>
          </a:p>
          <a:p>
            <a:pPr>
              <a:spcBef>
                <a:spcPts val="600"/>
              </a:spcBef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184303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8CD8-4695-464E-8C9D-822BFB29CE9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2" y="525931"/>
            <a:ext cx="7953375" cy="933450"/>
          </a:xfrm>
        </p:spPr>
        <p:txBody>
          <a:bodyPr/>
          <a:lstStyle/>
          <a:p>
            <a:pPr>
              <a:tabLst>
                <a:tab pos="1881188" algn="l"/>
              </a:tabLst>
            </a:pPr>
            <a:r>
              <a:rPr lang="ru-RU" altLang="ru-RU" dirty="0">
                <a:solidFill>
                  <a:srgbClr val="800000"/>
                </a:solidFill>
              </a:rPr>
              <a:t>Четыре </a:t>
            </a:r>
            <a:r>
              <a:rPr lang="ru-RU" altLang="ru-RU" dirty="0" smtClean="0">
                <a:solidFill>
                  <a:srgbClr val="800000"/>
                </a:solidFill>
              </a:rPr>
              <a:t>принципа духовного наследия</a:t>
            </a:r>
            <a:endParaRPr lang="ru-RU" altLang="ru-RU" dirty="0">
              <a:solidFill>
                <a:srgbClr val="800000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05709"/>
            <a:ext cx="8435975" cy="4530725"/>
          </a:xfrm>
        </p:spPr>
        <p:txBody>
          <a:bodyPr/>
          <a:lstStyle/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ru-RU" altLang="ru-RU" dirty="0"/>
              <a:t>Поминайте наставников ваших,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ru-RU" altLang="ru-RU" dirty="0"/>
              <a:t>которые проповедовали вам слово Божье.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ru-RU" altLang="ru-RU" dirty="0"/>
              <a:t>И, взирая на кончину их жизни,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ru-RU" altLang="ru-RU" dirty="0"/>
              <a:t>подражайте вере их. (Евр.13:7)</a:t>
            </a:r>
          </a:p>
        </p:txBody>
      </p:sp>
      <p:pic>
        <p:nvPicPr>
          <p:cNvPr id="167940" name="Picture 4" descr="Mihail Ratushnj_изменить разм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868863"/>
            <a:ext cx="9540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5" descr="Voronin_изменить разм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4400"/>
            <a:ext cx="94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 descr="Кальвейт_изменить разм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24400"/>
            <a:ext cx="93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7" descr="Dei Mazaev_изменить разм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1525"/>
            <a:ext cx="949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8731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5" name="Picture 9" descr="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41888"/>
            <a:ext cx="9509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10" descr="Семён Прокофьевич Степан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8461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3563938" y="6165850"/>
            <a:ext cx="1523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1867-2017</a:t>
            </a:r>
            <a:endParaRPr lang="ru-RU" altLang="ru-RU" sz="2400" b="0" dirty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60778" y="1618937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SO0204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04" y="240519"/>
            <a:ext cx="159385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7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Независимость учения ЕХБ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свою веру русско-украинские христиане переняли все лучшее, что было в других евангельских течениях, но они не стали лютеранами, католиками, меннонитами или немецкими баптистами.</a:t>
            </a:r>
          </a:p>
          <a:p>
            <a:r>
              <a:rPr lang="ru-RU" dirty="0"/>
              <a:t>Тщательно сверяя наследие веры и свои убеждения с Писанием, они выработали </a:t>
            </a:r>
            <a:r>
              <a:rPr lang="ru-RU" dirty="0" err="1"/>
              <a:t>свое</a:t>
            </a:r>
            <a:r>
              <a:rPr lang="ru-RU" dirty="0"/>
              <a:t> уникальное вероучение, основанное на Библии и </a:t>
            </a:r>
            <a:r>
              <a:rPr lang="ru-RU" dirty="0" err="1"/>
              <a:t>утвержденное</a:t>
            </a:r>
            <a:r>
              <a:rPr lang="ru-RU" dirty="0"/>
              <a:t> опытом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150-летней </a:t>
            </a:r>
            <a:r>
              <a:rPr lang="ru-RU" dirty="0"/>
              <a:t>истории.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199293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Борьба за веру братства МСЦ </a:t>
            </a:r>
            <a:r>
              <a:rPr lang="ru-RU" dirty="0" smtClean="0"/>
              <a:t>ЕХБ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Рожденное</a:t>
            </a:r>
            <a:r>
              <a:rPr lang="ru-RU" dirty="0" smtClean="0"/>
              <a:t> </a:t>
            </a:r>
            <a:r>
              <a:rPr lang="ru-RU" dirty="0"/>
              <a:t>в горниле внешних гонений и внутреннего разрушения, </a:t>
            </a:r>
            <a:endParaRPr lang="ru-RU" dirty="0" smtClean="0"/>
          </a:p>
          <a:p>
            <a:r>
              <a:rPr lang="ru-RU" dirty="0" smtClean="0"/>
              <a:t>братство </a:t>
            </a:r>
            <a:r>
              <a:rPr lang="ru-RU" dirty="0"/>
              <a:t>МСЦ ЕХБ восстановило в практике служения и в вероисповедании два важных принципа: </a:t>
            </a:r>
            <a:endParaRPr lang="ru-RU" dirty="0" smtClean="0"/>
          </a:p>
          <a:p>
            <a:r>
              <a:rPr lang="ru-RU" dirty="0" smtClean="0"/>
              <a:t>отделение </a:t>
            </a:r>
            <a:r>
              <a:rPr lang="ru-RU" dirty="0"/>
              <a:t>церкви от государства и постоянное освящение как главную цель христианской жизни.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два принципа помогли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братству </a:t>
            </a:r>
            <a:r>
              <a:rPr lang="ru-RU" dirty="0"/>
              <a:t>выстоять в годы гонений и умножиться во время свободы.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319214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7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уроки истории пробуждения ЕХБ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6" y="1742786"/>
            <a:ext cx="7953375" cy="4797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Христос глава и Создатель церкви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Бог действует через личности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веру нужно бороться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Побуждение через исследование Писания и пребывание в нем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Освящение – отделение от мёртвой церкви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Освящение – </a:t>
            </a:r>
            <a:r>
              <a:rPr lang="ru-RU" dirty="0" smtClean="0"/>
              <a:t>отделение от </a:t>
            </a:r>
            <a:br>
              <a:rPr lang="ru-RU" dirty="0" smtClean="0"/>
            </a:br>
            <a:r>
              <a:rPr lang="ru-RU" dirty="0" smtClean="0"/>
              <a:t>мёртвых дел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Вся слава – только Богу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499096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8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Библейские </a:t>
            </a:r>
            <a:r>
              <a:rPr lang="ru-RU" dirty="0"/>
              <a:t>анабаптисты — </a:t>
            </a:r>
            <a:r>
              <a:rPr lang="ru-RU" dirty="0" smtClean="0"/>
              <a:t>меннониты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650085"/>
            <a:ext cx="7953375" cy="47974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Реформация Лютера, Цвингли и Кальвина получила название магистерской. Она добилась многих изменений и достижений в богословии, литургии и в издании Библий на разных национальных языках.</a:t>
            </a:r>
          </a:p>
          <a:p>
            <a:r>
              <a:rPr lang="ru-RU" dirty="0"/>
              <a:t>Но в конечном итоге эта реформация привела к организации новых формальных государственных церквей,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неспособных </a:t>
            </a:r>
            <a:r>
              <a:rPr lang="ru-RU" dirty="0"/>
              <a:t>к практике рождения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свыше </a:t>
            </a:r>
            <a:r>
              <a:rPr lang="ru-RU" dirty="0"/>
              <a:t>и освящения церкви.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71" y="4557010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8096" y="1484026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7" y="719528"/>
            <a:ext cx="7953375" cy="5527099"/>
          </a:xfrm>
        </p:spPr>
        <p:txBody>
          <a:bodyPr/>
          <a:lstStyle/>
          <a:p>
            <a:r>
              <a:rPr lang="ru-RU" dirty="0"/>
              <a:t>2. Вследствие этого, из многих религиозных групп разной направленности возникла Радикальная реформация, стремящаяся к радикальным изменениям. </a:t>
            </a:r>
          </a:p>
          <a:p>
            <a:r>
              <a:rPr lang="ru-RU" dirty="0"/>
              <a:t>Наиболее устойчивой и влиятельной группой оказались библейские анабаптисты (перекрещенцы), позже названные меннонитами.</a:t>
            </a:r>
          </a:p>
          <a:p>
            <a:r>
              <a:rPr lang="ru-RU" dirty="0"/>
              <a:t>3. Началом анабаптизма считается 1525 </a:t>
            </a:r>
            <a:r>
              <a:rPr lang="ru-RU" dirty="0" smtClean="0"/>
              <a:t>г. когда </a:t>
            </a:r>
            <a:r>
              <a:rPr lang="ru-RU" dirty="0"/>
              <a:t>в г. Цюрихе небольшая группа реформистов отвергли детское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крещение </a:t>
            </a:r>
            <a:r>
              <a:rPr lang="ru-RU" dirty="0"/>
              <a:t>и приняли </a:t>
            </a:r>
            <a:r>
              <a:rPr lang="ru-RU" dirty="0" smtClean="0"/>
              <a:t>крещение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по вере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557011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Менно</a:t>
            </a:r>
            <a:r>
              <a:rPr lang="ru-RU" dirty="0" smtClean="0"/>
              <a:t> </a:t>
            </a:r>
            <a:r>
              <a:rPr lang="ru-RU" dirty="0"/>
              <a:t>Симонс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1536 году голландский католический священник </a:t>
            </a:r>
            <a:r>
              <a:rPr lang="ru-RU" dirty="0" err="1"/>
              <a:t>Менно</a:t>
            </a:r>
            <a:r>
              <a:rPr lang="ru-RU" dirty="0"/>
              <a:t> Симонс </a:t>
            </a:r>
            <a:r>
              <a:rPr lang="ru-RU" dirty="0" err="1"/>
              <a:t>перешел</a:t>
            </a:r>
            <a:r>
              <a:rPr lang="ru-RU" dirty="0"/>
              <a:t> в анабаптизм.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объединил разрозненные группы анабаптистов в мощное движение, которое стало называться его именем.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его руководством только в начальный период формирования </a:t>
            </a:r>
            <a:r>
              <a:rPr lang="ru-RU" dirty="0" err="1"/>
              <a:t>Меннонитства</a:t>
            </a:r>
            <a:r>
              <a:rPr lang="ru-RU" dirty="0"/>
              <a:t> было окрещено 10 тысяч человек. Он организовал обширные общины в Нидерландах, Германии и Прибалтике.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096" y="1019331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30" y="1019331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3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Характерные принципы веры </a:t>
            </a:r>
            <a:r>
              <a:rPr lang="ru-RU" dirty="0" smtClean="0"/>
              <a:t>анабаптистов - меннонитов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650085"/>
            <a:ext cx="7953375" cy="479742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Библия — главный источник вероучения</a:t>
            </a:r>
          </a:p>
          <a:p>
            <a:r>
              <a:rPr lang="ru-RU" dirty="0"/>
              <a:t>2. </a:t>
            </a:r>
            <a:r>
              <a:rPr lang="ru-RU" dirty="0" smtClean="0"/>
              <a:t>Крещение </a:t>
            </a:r>
            <a:r>
              <a:rPr lang="ru-RU" dirty="0"/>
              <a:t>по </a:t>
            </a:r>
            <a:r>
              <a:rPr lang="ru-RU" dirty="0" smtClean="0"/>
              <a:t>вере -  </a:t>
            </a:r>
            <a:r>
              <a:rPr lang="ru-RU" dirty="0" err="1"/>
              <a:t>возрожденных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Причастие — символ Плоти и Крови Христа</a:t>
            </a:r>
          </a:p>
          <a:p>
            <a:r>
              <a:rPr lang="ru-RU" dirty="0"/>
              <a:t>4. Выбор пастырей церковью</a:t>
            </a:r>
          </a:p>
          <a:p>
            <a:r>
              <a:rPr lang="ru-RU" dirty="0"/>
              <a:t>5. Отделение церкви от государства</a:t>
            </a:r>
          </a:p>
          <a:p>
            <a:r>
              <a:rPr lang="ru-RU" dirty="0"/>
              <a:t>6. Отделение от греха и отступничества</a:t>
            </a:r>
          </a:p>
          <a:p>
            <a:r>
              <a:rPr lang="ru-RU" dirty="0"/>
              <a:t>7. Отказ от всяких клятв и насилия</a:t>
            </a:r>
          </a:p>
          <a:p>
            <a:r>
              <a:rPr lang="ru-RU" dirty="0"/>
              <a:t>8. Святость и скромность в жизни </a:t>
            </a:r>
          </a:p>
          <a:p>
            <a:r>
              <a:rPr lang="ru-RU" dirty="0" smtClean="0"/>
              <a:t>9. </a:t>
            </a:r>
            <a:r>
              <a:rPr lang="ru-RU" dirty="0"/>
              <a:t>В следовании за Христом верность до смерти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095" y="1484106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30" y="4048797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4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Гонение анабаптистов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6" y="1832647"/>
            <a:ext cx="7953375" cy="4797425"/>
          </a:xfrm>
        </p:spPr>
        <p:txBody>
          <a:bodyPr/>
          <a:lstStyle/>
          <a:p>
            <a:r>
              <a:rPr lang="ru-RU" dirty="0" smtClean="0"/>
              <a:t>Анабаптисты-меннониты </a:t>
            </a:r>
            <a:r>
              <a:rPr lang="ru-RU" dirty="0"/>
              <a:t>были гонимы католиками, лютеранами и протестантами. Их беспощадно жгли, топили, четвертовали, колесовали. </a:t>
            </a:r>
          </a:p>
          <a:p>
            <a:r>
              <a:rPr lang="ru-RU" dirty="0"/>
              <a:t>В 1527 герцог </a:t>
            </a:r>
            <a:r>
              <a:rPr lang="ru-RU" dirty="0" err="1"/>
              <a:t>Баварийский</a:t>
            </a:r>
            <a:r>
              <a:rPr lang="ru-RU" dirty="0"/>
              <a:t> году отдал приказ, чтобы </a:t>
            </a:r>
            <a:r>
              <a:rPr lang="ru-RU" dirty="0" err="1"/>
              <a:t>заключенные</a:t>
            </a:r>
            <a:r>
              <a:rPr lang="ru-RU" dirty="0"/>
              <a:t> в тюрьму анабаптисты были сожжены на костре, а если они отрекаются, их следует обезглавить.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096" y="1199293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48" y="4557010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0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Гонение анабаптистов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832647"/>
            <a:ext cx="7953375" cy="4797425"/>
          </a:xfrm>
        </p:spPr>
        <p:txBody>
          <a:bodyPr/>
          <a:lstStyle/>
          <a:p>
            <a:r>
              <a:rPr lang="ru-RU" dirty="0"/>
              <a:t>В католических странах анабаптистов, как правило, сжигали на кострах, в лютеранских и цвинглианских государствах их обезглавливали или топили.</a:t>
            </a:r>
          </a:p>
          <a:p>
            <a:r>
              <a:rPr lang="ru-RU" dirty="0" smtClean="0"/>
              <a:t>Страдания </a:t>
            </a:r>
            <a:r>
              <a:rPr lang="ru-RU" dirty="0"/>
              <a:t>анабаптистов отождествляли с мучениками первых </a:t>
            </a:r>
            <a:r>
              <a:rPr lang="ru-RU" dirty="0" err="1"/>
              <a:t>трех</a:t>
            </a:r>
            <a:r>
              <a:rPr lang="ru-RU" dirty="0"/>
              <a:t> христианских веков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 некоторым </a:t>
            </a:r>
            <a:r>
              <a:rPr lang="ru-RU" dirty="0" smtClean="0"/>
              <a:t>подсчётам </a:t>
            </a:r>
            <a:r>
              <a:rPr lang="ru-RU" dirty="0"/>
              <a:t>число замученных анабаптистов превышает число </a:t>
            </a:r>
            <a:r>
              <a:rPr lang="ru-RU" dirty="0" smtClean="0"/>
              <a:t>умерщвлённых </a:t>
            </a:r>
            <a:r>
              <a:rPr lang="ru-RU" dirty="0"/>
              <a:t>христиан в первые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три </a:t>
            </a:r>
            <a:r>
              <a:rPr lang="ru-RU" dirty="0"/>
              <a:t>века.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096" y="1199293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0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Движение пиетистов -</a:t>
            </a:r>
            <a:r>
              <a:rPr lang="ru-RU" dirty="0" smtClean="0"/>
              <a:t>1670г.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95" y="1484027"/>
            <a:ext cx="7953375" cy="514604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 smtClean="0"/>
              <a:t>145 лет </a:t>
            </a:r>
            <a:r>
              <a:rPr lang="ru-RU" dirty="0"/>
              <a:t>позже зарождения </a:t>
            </a:r>
            <a:r>
              <a:rPr lang="ru-RU" dirty="0" smtClean="0"/>
              <a:t>анабаптистов</a:t>
            </a:r>
          </a:p>
          <a:p>
            <a:r>
              <a:rPr lang="ru-RU" dirty="0" smtClean="0"/>
              <a:t>ПИЕТИЗМ </a:t>
            </a:r>
            <a:r>
              <a:rPr lang="ru-RU" dirty="0"/>
              <a:t>(от лат. </a:t>
            </a:r>
            <a:r>
              <a:rPr lang="ru-RU" dirty="0" err="1"/>
              <a:t>pietas</a:t>
            </a:r>
            <a:r>
              <a:rPr lang="ru-RU" dirty="0"/>
              <a:t> — благочестие) после Реформации самое важное реформаторское движение в европейском протестантизме, </a:t>
            </a:r>
            <a:endParaRPr lang="ru-RU" dirty="0" smtClean="0"/>
          </a:p>
          <a:p>
            <a:r>
              <a:rPr lang="ru-RU" dirty="0" smtClean="0"/>
              <a:t>возникло </a:t>
            </a:r>
            <a:r>
              <a:rPr lang="ru-RU" dirty="0"/>
              <a:t>внутри немецкого лютеранства в XVII в., было сосредоточено на углублении молитвенной жизни христиан и на их личном благочестии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центре внимания пиетизма </a:t>
            </a:r>
            <a:r>
              <a:rPr lang="ru-RU" dirty="0" smtClean="0"/>
              <a:t>стояла</a:t>
            </a:r>
            <a:br>
              <a:rPr lang="ru-RU" dirty="0" smtClean="0"/>
            </a:br>
            <a:r>
              <a:rPr lang="ru-RU" dirty="0" smtClean="0"/>
              <a:t> вера в покаяние </a:t>
            </a:r>
            <a:r>
              <a:rPr lang="ru-RU" dirty="0"/>
              <a:t>и </a:t>
            </a:r>
            <a:r>
              <a:rPr lang="ru-RU" dirty="0" smtClean="0"/>
              <a:t>рождение </a:t>
            </a:r>
            <a:r>
              <a:rPr lang="ru-RU" dirty="0"/>
              <a:t>свыше.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3B6-DBE5-4DAB-BCC7-CC15A7D1F4A6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095" y="1304303"/>
            <a:ext cx="28031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SO020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49" y="4739572"/>
            <a:ext cx="178557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03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14405</TotalTime>
  <Words>1145</Words>
  <Application>Microsoft Office PowerPoint</Application>
  <PresentationFormat>Экран (4:3)</PresentationFormat>
  <Paragraphs>127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Поминайте наставников ваших</vt:lpstr>
      <vt:lpstr>Четыре принципа духовного наследия</vt:lpstr>
      <vt:lpstr>Библейские анабаптисты — меннониты </vt:lpstr>
      <vt:lpstr>Презентация PowerPoint</vt:lpstr>
      <vt:lpstr>Менно Симонс </vt:lpstr>
      <vt:lpstr>Характерные принципы веры анабаптистов - меннонитов </vt:lpstr>
      <vt:lpstr>Гонение анабаптистов </vt:lpstr>
      <vt:lpstr>Гонение анабаптистов </vt:lpstr>
      <vt:lpstr>Движение пиетистов -1670г.</vt:lpstr>
      <vt:lpstr>Движение пиетистов -1670г</vt:lpstr>
      <vt:lpstr>Движение пиетистов -1670г</vt:lpstr>
      <vt:lpstr>Проповедь Вюста - пиетиста</vt:lpstr>
      <vt:lpstr>Проповедь Вюста - пиетиста</vt:lpstr>
      <vt:lpstr>Образование украинской штунды и баптистских церквей</vt:lpstr>
      <vt:lpstr>Образование украинской штунды и баптистских церквей</vt:lpstr>
      <vt:lpstr>Наше наследство веры</vt:lpstr>
      <vt:lpstr>Наше наследство веры</vt:lpstr>
      <vt:lpstr>Независимость учения ЕХБ</vt:lpstr>
      <vt:lpstr>Независимость учения ЕХБ</vt:lpstr>
      <vt:lpstr>Независимость учения ЕХБ</vt:lpstr>
      <vt:lpstr>Борьба за веру братства МСЦ ЕХБ</vt:lpstr>
      <vt:lpstr>Практические уроки истории пробуждения ЕХБ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Родославов</dc:creator>
  <cp:lastModifiedBy>Евгений Родославов</cp:lastModifiedBy>
  <cp:revision>168</cp:revision>
  <dcterms:created xsi:type="dcterms:W3CDTF">2015-07-10T16:43:18Z</dcterms:created>
  <dcterms:modified xsi:type="dcterms:W3CDTF">2017-08-19T04:58:54Z</dcterms:modified>
</cp:coreProperties>
</file>